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4" roundtripDataSignature="AMtx7miTLMWUBdd9YOWXLnA7DxFZYIEA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874354054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2887435405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"/>
            <a:ext cx="914400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/>
          <p:nvPr>
            <p:ph type="title"/>
          </p:nvPr>
        </p:nvSpPr>
        <p:spPr>
          <a:xfrm>
            <a:off x="311700" y="2112350"/>
            <a:ext cx="8520600" cy="14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cs" sz="3000"/>
              <a:t>*Zde vložte název firmy</a:t>
            </a:r>
            <a:endParaRPr b="1" sz="3000"/>
          </a:p>
        </p:txBody>
      </p:sp>
      <p:pic>
        <p:nvPicPr>
          <p:cNvPr id="60" name="Google Shape;6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9550" y="4685974"/>
            <a:ext cx="1862051" cy="26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"/>
          <p:cNvPicPr preferRelativeResize="0"/>
          <p:nvPr/>
        </p:nvPicPr>
        <p:blipFill rotWithShape="1">
          <a:blip r:embed="rId4">
            <a:alphaModFix/>
          </a:blip>
          <a:srcRect b="15920" l="0" r="0" t="15927"/>
          <a:stretch/>
        </p:blipFill>
        <p:spPr>
          <a:xfrm>
            <a:off x="-33895" y="26925"/>
            <a:ext cx="2194676" cy="14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>
            <p:ph type="title"/>
          </p:nvPr>
        </p:nvSpPr>
        <p:spPr>
          <a:xfrm>
            <a:off x="5945700" y="76200"/>
            <a:ext cx="30459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3703"/>
              <a:buNone/>
            </a:pPr>
            <a:r>
              <a:rPr b="1" lang="cs" sz="3000">
                <a:solidFill>
                  <a:srgbClr val="C82674"/>
                </a:solidFill>
              </a:rPr>
              <a:t>O firmě / instituci</a:t>
            </a:r>
            <a:endParaRPr b="1" sz="3000">
              <a:solidFill>
                <a:srgbClr val="C82674"/>
              </a:solidFill>
            </a:endParaRPr>
          </a:p>
        </p:txBody>
      </p:sp>
      <p:pic>
        <p:nvPicPr>
          <p:cNvPr id="67" name="Google Shape;6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9550" y="4685974"/>
            <a:ext cx="1862051" cy="2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"/>
          <p:cNvSpPr txBox="1"/>
          <p:nvPr/>
        </p:nvSpPr>
        <p:spPr>
          <a:xfrm>
            <a:off x="1266300" y="1506300"/>
            <a:ext cx="4679400" cy="21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 je hlavním předmětem činnosti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 jakých trzích působí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kdo je konkurence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jaká je vize do budoucna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3"/>
          <p:cNvPicPr preferRelativeResize="0"/>
          <p:nvPr/>
        </p:nvPicPr>
        <p:blipFill rotWithShape="1">
          <a:blip r:embed="rId4">
            <a:alphaModFix/>
          </a:blip>
          <a:srcRect b="15920" l="0" r="0" t="15927"/>
          <a:stretch/>
        </p:blipFill>
        <p:spPr>
          <a:xfrm>
            <a:off x="-33895" y="26925"/>
            <a:ext cx="2194676" cy="14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/>
          <p:nvPr>
            <p:ph type="title"/>
          </p:nvPr>
        </p:nvSpPr>
        <p:spPr>
          <a:xfrm>
            <a:off x="3128350" y="76200"/>
            <a:ext cx="58632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700">
                <a:solidFill>
                  <a:srgbClr val="C82674"/>
                </a:solidFill>
              </a:rPr>
              <a:t>Představení produktu / služby</a:t>
            </a:r>
            <a:endParaRPr b="1" sz="2700">
              <a:solidFill>
                <a:srgbClr val="C82674"/>
              </a:solidFill>
            </a:endParaRPr>
          </a:p>
        </p:txBody>
      </p:sp>
      <p:pic>
        <p:nvPicPr>
          <p:cNvPr id="75" name="Google Shape;7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9550" y="4685974"/>
            <a:ext cx="1862051" cy="2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4"/>
          <p:cNvSpPr txBox="1"/>
          <p:nvPr/>
        </p:nvSpPr>
        <p:spPr>
          <a:xfrm>
            <a:off x="1266300" y="1506300"/>
            <a:ext cx="4679400" cy="21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c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stručný popis prvku, na který bude navázáno zadání</a:t>
            </a:r>
            <a:endParaRPr b="0" i="1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podstata produktu / služby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hlavní benefity, konkurenceschopnost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cílová skupina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jaká je dosavadní komunikace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4"/>
          <p:cNvPicPr preferRelativeResize="0"/>
          <p:nvPr/>
        </p:nvPicPr>
        <p:blipFill rotWithShape="1">
          <a:blip r:embed="rId4">
            <a:alphaModFix/>
          </a:blip>
          <a:srcRect b="15920" l="0" r="0" t="15927"/>
          <a:stretch/>
        </p:blipFill>
        <p:spPr>
          <a:xfrm>
            <a:off x="-33895" y="26925"/>
            <a:ext cx="2194676" cy="14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/>
          <p:nvPr>
            <p:ph type="title"/>
          </p:nvPr>
        </p:nvSpPr>
        <p:spPr>
          <a:xfrm>
            <a:off x="3128350" y="76200"/>
            <a:ext cx="58632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700">
                <a:solidFill>
                  <a:srgbClr val="C82674"/>
                </a:solidFill>
              </a:rPr>
              <a:t>Zadání úkolu</a:t>
            </a:r>
            <a:endParaRPr b="1" sz="2700">
              <a:solidFill>
                <a:srgbClr val="C82674"/>
              </a:solidFill>
            </a:endParaRPr>
          </a:p>
        </p:txBody>
      </p:sp>
      <p:pic>
        <p:nvPicPr>
          <p:cNvPr id="83" name="Google Shape;8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9550" y="4685974"/>
            <a:ext cx="1862051" cy="2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5"/>
          <p:cNvSpPr txBox="1"/>
          <p:nvPr/>
        </p:nvSpPr>
        <p:spPr>
          <a:xfrm>
            <a:off x="1266300" y="1506300"/>
            <a:ext cx="46794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 je cílem / čeho chceme dosáhnout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koho chceme oslovit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 jim chceme říct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kolik na to máme (rozpočet)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jaký je časový harmonogram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podmínky zpracování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5"/>
          <p:cNvPicPr preferRelativeResize="0"/>
          <p:nvPr/>
        </p:nvPicPr>
        <p:blipFill rotWithShape="1">
          <a:blip r:embed="rId4">
            <a:alphaModFix/>
          </a:blip>
          <a:srcRect b="15920" l="0" r="0" t="15927"/>
          <a:stretch/>
        </p:blipFill>
        <p:spPr>
          <a:xfrm>
            <a:off x="-33895" y="26925"/>
            <a:ext cx="2194676" cy="14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 txBox="1"/>
          <p:nvPr>
            <p:ph type="title"/>
          </p:nvPr>
        </p:nvSpPr>
        <p:spPr>
          <a:xfrm>
            <a:off x="3128350" y="76200"/>
            <a:ext cx="58632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700">
                <a:solidFill>
                  <a:srgbClr val="C82674"/>
                </a:solidFill>
              </a:rPr>
              <a:t>Odměna za zpracování</a:t>
            </a:r>
            <a:endParaRPr b="1" sz="2700">
              <a:solidFill>
                <a:srgbClr val="C82674"/>
              </a:solidFill>
            </a:endParaRPr>
          </a:p>
        </p:txBody>
      </p:sp>
      <p:pic>
        <p:nvPicPr>
          <p:cNvPr id="91" name="Google Shape;9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9550" y="4685974"/>
            <a:ext cx="1862051" cy="2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6"/>
          <p:cNvSpPr txBox="1"/>
          <p:nvPr/>
        </p:nvSpPr>
        <p:spPr>
          <a:xfrm>
            <a:off x="1266300" y="1506300"/>
            <a:ext cx="57000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nabídka stáže – popis možností uplatnění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motivační prvky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6"/>
          <p:cNvPicPr preferRelativeResize="0"/>
          <p:nvPr/>
        </p:nvPicPr>
        <p:blipFill rotWithShape="1">
          <a:blip r:embed="rId4">
            <a:alphaModFix/>
          </a:blip>
          <a:srcRect b="15920" l="0" r="0" t="15927"/>
          <a:stretch/>
        </p:blipFill>
        <p:spPr>
          <a:xfrm>
            <a:off x="-33895" y="26925"/>
            <a:ext cx="2194676" cy="14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8874354054_0_7"/>
          <p:cNvSpPr txBox="1"/>
          <p:nvPr>
            <p:ph type="title"/>
          </p:nvPr>
        </p:nvSpPr>
        <p:spPr>
          <a:xfrm>
            <a:off x="3128350" y="76200"/>
            <a:ext cx="58632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700">
                <a:solidFill>
                  <a:srgbClr val="C82674"/>
                </a:solidFill>
              </a:rPr>
              <a:t>Kontakt</a:t>
            </a:r>
            <a:endParaRPr b="1" sz="2700">
              <a:solidFill>
                <a:srgbClr val="C82674"/>
              </a:solidFill>
            </a:endParaRPr>
          </a:p>
        </p:txBody>
      </p:sp>
      <p:pic>
        <p:nvPicPr>
          <p:cNvPr id="99" name="Google Shape;99;g28874354054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9550" y="4685974"/>
            <a:ext cx="1862051" cy="2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28874354054_0_7"/>
          <p:cNvSpPr txBox="1"/>
          <p:nvPr/>
        </p:nvSpPr>
        <p:spPr>
          <a:xfrm>
            <a:off x="1266300" y="1506300"/>
            <a:ext cx="57000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kontakt, na kterém vás mohou zastihnout pro více informací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g28874354054_0_7"/>
          <p:cNvPicPr preferRelativeResize="0"/>
          <p:nvPr/>
        </p:nvPicPr>
        <p:blipFill rotWithShape="1">
          <a:blip r:embed="rId4">
            <a:alphaModFix/>
          </a:blip>
          <a:srcRect b="15920" l="0" r="0" t="15927"/>
          <a:stretch/>
        </p:blipFill>
        <p:spPr>
          <a:xfrm>
            <a:off x="-33895" y="26925"/>
            <a:ext cx="2194676" cy="14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5" cy="5143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